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80" r:id="rId5"/>
    <p:sldId id="282" r:id="rId6"/>
    <p:sldId id="283" r:id="rId7"/>
    <p:sldId id="284" r:id="rId8"/>
    <p:sldId id="285" r:id="rId9"/>
    <p:sldId id="286" r:id="rId10"/>
    <p:sldId id="287" r:id="rId11"/>
    <p:sldId id="290" r:id="rId12"/>
    <p:sldId id="291" r:id="rId13"/>
    <p:sldId id="292" r:id="rId14"/>
    <p:sldId id="307" r:id="rId15"/>
    <p:sldId id="309" r:id="rId16"/>
    <p:sldId id="312" r:id="rId17"/>
    <p:sldId id="293" r:id="rId18"/>
    <p:sldId id="313" r:id="rId19"/>
    <p:sldId id="314" r:id="rId20"/>
    <p:sldId id="315" r:id="rId21"/>
    <p:sldId id="302" r:id="rId22"/>
    <p:sldId id="303" r:id="rId23"/>
    <p:sldId id="3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5" autoAdjust="0"/>
    <p:restoredTop sz="87688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oplifter\wals\Budget\2022\One%20More%20Time%20-with%20feel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Above- Base Library Average %</a:t>
            </a:r>
          </a:p>
        </c:rich>
      </c:tx>
      <c:layout>
        <c:manualLayout>
          <c:xMode val="edge"/>
          <c:yMode val="edge"/>
          <c:x val="0.11999834167966886"/>
          <c:y val="1.9919214775142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'2022 WALS Fees Formula-FINAL'!$H$60</c:f>
              <c:strCache>
                <c:ptCount val="1"/>
                <c:pt idx="0">
                  <c:v>Library Average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9DE-42D8-BB23-1BC8330B60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9DE-42D8-BB23-1BC8330B60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9DE-42D8-BB23-1BC8330B60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9DE-42D8-BB23-1BC8330B60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9DE-42D8-BB23-1BC8330B60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9DE-42D8-BB23-1BC8330B601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9DE-42D8-BB23-1BC8330B601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9DE-42D8-BB23-1BC8330B601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9DE-42D8-BB23-1BC8330B601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9DE-42D8-BB23-1BC8330B601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9DE-42D8-BB23-1BC8330B601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9DE-42D8-BB23-1BC8330B601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9DE-42D8-BB23-1BC8330B601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9DE-42D8-BB23-1BC8330B601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A9DE-42D8-BB23-1BC8330B601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A9DE-42D8-BB23-1BC8330B601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A9DE-42D8-BB23-1BC8330B601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A9DE-42D8-BB23-1BC8330B601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9DE-42D8-BB23-1BC8330B601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9DE-42D8-BB23-1BC8330B601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9DE-42D8-BB23-1BC8330B601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9DE-42D8-BB23-1BC8330B601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9DE-42D8-BB23-1BC8330B601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9DE-42D8-BB23-1BC8330B601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9DE-42D8-BB23-1BC8330B601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9DE-42D8-BB23-1BC8330B601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9DE-42D8-BB23-1BC8330B601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9DE-42D8-BB23-1BC8330B601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A9DE-42D8-BB23-1BC8330B601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A9DE-42D8-BB23-1BC8330B601E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9DE-42D8-BB23-1BC8330B601E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9DE-42D8-BB23-1BC8330B601E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A9DE-42D8-BB23-1BC8330B601E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A9DE-42D8-BB23-1BC8330B601E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A9DE-42D8-BB23-1BC8330B601E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A9DE-42D8-BB23-1BC8330B601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'2022 WALS Fees Formula-FINAL'!$A$61:$A$78</c:f>
              <c:strCache>
                <c:ptCount val="18"/>
                <c:pt idx="0">
                  <c:v>BERLIN</c:v>
                </c:pt>
                <c:pt idx="1">
                  <c:v>CAMPBLSPRT</c:v>
                </c:pt>
                <c:pt idx="2">
                  <c:v>GREENLAKE</c:v>
                </c:pt>
                <c:pt idx="3">
                  <c:v>MARKESAN</c:v>
                </c:pt>
                <c:pt idx="4">
                  <c:v>MENASHA</c:v>
                </c:pt>
                <c:pt idx="5">
                  <c:v>MONTELLO</c:v>
                </c:pt>
                <c:pt idx="6">
                  <c:v>NEENAH</c:v>
                </c:pt>
                <c:pt idx="7">
                  <c:v>NFONDDULAC</c:v>
                </c:pt>
                <c:pt idx="9">
                  <c:v>OMRO</c:v>
                </c:pt>
                <c:pt idx="10">
                  <c:v>OSHKOSH</c:v>
                </c:pt>
                <c:pt idx="12">
                  <c:v>PRINCETON</c:v>
                </c:pt>
                <c:pt idx="13">
                  <c:v>RIPON</c:v>
                </c:pt>
                <c:pt idx="14">
                  <c:v>WAUTOMA</c:v>
                </c:pt>
                <c:pt idx="15">
                  <c:v>WESTFIELD</c:v>
                </c:pt>
                <c:pt idx="16">
                  <c:v>WILDROSE</c:v>
                </c:pt>
                <c:pt idx="17">
                  <c:v>WINNECONNE</c:v>
                </c:pt>
              </c:strCache>
            </c:strRef>
          </c:cat>
          <c:val>
            <c:numRef>
              <c:f>'2022 WALS Fees Formula-FINAL'!$H$61:$H$78</c:f>
              <c:numCache>
                <c:formatCode>0.00000%</c:formatCode>
                <c:ptCount val="18"/>
                <c:pt idx="0">
                  <c:v>4.6829766678932912E-2</c:v>
                </c:pt>
                <c:pt idx="1">
                  <c:v>2.3997401886022084E-2</c:v>
                </c:pt>
                <c:pt idx="2">
                  <c:v>2.5383821508642386E-2</c:v>
                </c:pt>
                <c:pt idx="3">
                  <c:v>1.3938498931470526E-2</c:v>
                </c:pt>
                <c:pt idx="4">
                  <c:v>0.13636430652517306</c:v>
                </c:pt>
                <c:pt idx="5">
                  <c:v>1.5272262491370515E-2</c:v>
                </c:pt>
                <c:pt idx="6">
                  <c:v>0.26558713594436911</c:v>
                </c:pt>
                <c:pt idx="7">
                  <c:v>2.0820045408560736E-2</c:v>
                </c:pt>
                <c:pt idx="9">
                  <c:v>2.3880502917651265E-2</c:v>
                </c:pt>
                <c:pt idx="10">
                  <c:v>0.25305332739531983</c:v>
                </c:pt>
                <c:pt idx="12">
                  <c:v>1.8447417061481737E-2</c:v>
                </c:pt>
                <c:pt idx="13">
                  <c:v>6.4001299515766663E-2</c:v>
                </c:pt>
                <c:pt idx="14">
                  <c:v>3.2421356516584864E-2</c:v>
                </c:pt>
                <c:pt idx="15">
                  <c:v>1.65116918718296E-2</c:v>
                </c:pt>
                <c:pt idx="16">
                  <c:v>1.4982454043068791E-2</c:v>
                </c:pt>
                <c:pt idx="17">
                  <c:v>2.8508711303755881E-2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A9DE-42D8-BB23-1BC8330B601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File Size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kern="1200" dirty="0">
              <a:solidFill>
                <a:schemeClr val="accent3"/>
              </a:solidFill>
            </a:rPr>
            <a:t>File Size Total = 1,386,914 </a:t>
          </a:r>
          <a:endParaRPr lang="en-US" sz="1600" kern="1200" dirty="0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Circulation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kern="1200" dirty="0">
              <a:solidFill>
                <a:schemeClr val="accent3"/>
              </a:solidFill>
            </a:rPr>
            <a:t>Circulation Total = 2,308,209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9AE6A50-B2F7-4F98-A456-DF10E94887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kern="1200" dirty="0">
              <a:solidFill>
                <a:schemeClr val="accent1"/>
              </a:solidFill>
            </a:rPr>
            <a:t>Library A’s File Size = 10,000</a:t>
          </a:r>
        </a:p>
        <a:p>
          <a:pPr>
            <a:lnSpc>
              <a:spcPct val="100000"/>
            </a:lnSpc>
          </a:pPr>
          <a:r>
            <a:rPr lang="en-US" sz="1700" kern="1200" dirty="0"/>
            <a:t>Library A’s FS % = (</a:t>
          </a:r>
          <a:r>
            <a:rPr lang="en-US" sz="1700" kern="1200" dirty="0">
              <a:solidFill>
                <a:schemeClr val="accent1"/>
              </a:solidFill>
            </a:rPr>
            <a:t>10,000 </a:t>
          </a:r>
          <a:r>
            <a:rPr lang="en-US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ova"/>
              <a:ea typeface="+mn-ea"/>
              <a:cs typeface="+mn-cs"/>
            </a:rPr>
            <a:t>÷</a:t>
          </a:r>
          <a:r>
            <a:rPr lang="en-US" sz="1700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700" kern="1200" dirty="0">
              <a:solidFill>
                <a:schemeClr val="accent3"/>
              </a:solidFill>
            </a:rPr>
            <a:t>1,386,914</a:t>
          </a:r>
          <a:r>
            <a:rPr lang="en-US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ova"/>
              <a:ea typeface="+mn-ea"/>
              <a:cs typeface="+mn-cs"/>
            </a:rPr>
            <a:t>) X 100 = </a:t>
          </a:r>
          <a:r>
            <a:rPr lang="en-US" sz="170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0.72%</a:t>
          </a:r>
        </a:p>
      </dgm:t>
    </dgm:pt>
    <dgm:pt modelId="{FCAB35B7-FF11-4E93-9864-F2B9C97274F4}" type="parTrans" cxnId="{F938F5D5-804D-4B23-8281-BE5677075ACA}">
      <dgm:prSet/>
      <dgm:spPr/>
      <dgm:t>
        <a:bodyPr/>
        <a:lstStyle/>
        <a:p>
          <a:endParaRPr lang="en-US"/>
        </a:p>
      </dgm:t>
    </dgm:pt>
    <dgm:pt modelId="{F7BDB8CA-0E84-4B27-8BED-5C7340299BE3}" type="sibTrans" cxnId="{F938F5D5-804D-4B23-8281-BE5677075ACA}">
      <dgm:prSet/>
      <dgm:spPr/>
      <dgm:t>
        <a:bodyPr/>
        <a:lstStyle/>
        <a:p>
          <a:endParaRPr lang="en-US"/>
        </a:p>
      </dgm:t>
    </dgm:pt>
    <dgm:pt modelId="{6BF509EE-1E1E-4BF7-84F4-158CD8D2DC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kern="1200" dirty="0">
              <a:solidFill>
                <a:schemeClr val="accent1"/>
              </a:solidFill>
            </a:rPr>
            <a:t>Library A’s Circulation = 20,000</a:t>
          </a:r>
        </a:p>
      </dgm:t>
    </dgm:pt>
    <dgm:pt modelId="{A66C651E-305C-49C9-A282-1069A4617E85}" type="parTrans" cxnId="{E40A96C6-DC5F-42A1-9307-3B282B7BE6C8}">
      <dgm:prSet/>
      <dgm:spPr/>
      <dgm:t>
        <a:bodyPr/>
        <a:lstStyle/>
        <a:p>
          <a:endParaRPr lang="en-US"/>
        </a:p>
      </dgm:t>
    </dgm:pt>
    <dgm:pt modelId="{20224668-7462-4C4B-BD92-AE4512D3930F}" type="sibTrans" cxnId="{E40A96C6-DC5F-42A1-9307-3B282B7BE6C8}">
      <dgm:prSet/>
      <dgm:spPr/>
      <dgm:t>
        <a:bodyPr/>
        <a:lstStyle/>
        <a:p>
          <a:endParaRPr lang="en-US"/>
        </a:p>
      </dgm:t>
    </dgm:pt>
    <dgm:pt modelId="{80308036-41FA-49DF-BC56-8BE1223C87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kern="1200" dirty="0"/>
            <a:t>Library A’s Circ % = (</a:t>
          </a:r>
          <a:r>
            <a:rPr lang="en-US" sz="1700" kern="1200" dirty="0">
              <a:solidFill>
                <a:schemeClr val="accent1"/>
              </a:solidFill>
            </a:rPr>
            <a:t>20,000 </a:t>
          </a:r>
          <a:r>
            <a:rPr lang="en-US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ova"/>
              <a:ea typeface="+mn-ea"/>
              <a:cs typeface="+mn-cs"/>
            </a:rPr>
            <a:t>÷</a:t>
          </a:r>
          <a:r>
            <a:rPr lang="en-US" sz="1700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700" kern="1200" dirty="0">
              <a:solidFill>
                <a:schemeClr val="accent3"/>
              </a:solidFill>
            </a:rPr>
            <a:t>2,308,209</a:t>
          </a:r>
          <a:r>
            <a:rPr lang="en-US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ova"/>
              <a:ea typeface="+mn-ea"/>
              <a:cs typeface="+mn-cs"/>
            </a:rPr>
            <a:t>) X 100 = </a:t>
          </a:r>
          <a:r>
            <a:rPr lang="en-US" sz="170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0.87%</a:t>
          </a:r>
        </a:p>
      </dgm:t>
    </dgm:pt>
    <dgm:pt modelId="{CB4C8DF6-8671-4F14-9BD6-68E721D7CBE8}" type="parTrans" cxnId="{D1B32484-28F0-428A-9520-8334A2F3F0B1}">
      <dgm:prSet/>
      <dgm:spPr/>
      <dgm:t>
        <a:bodyPr/>
        <a:lstStyle/>
        <a:p>
          <a:endParaRPr lang="en-US"/>
        </a:p>
      </dgm:t>
    </dgm:pt>
    <dgm:pt modelId="{1F052CFC-B532-468F-8AAE-C7C381ADE52A}" type="sibTrans" cxnId="{D1B32484-28F0-428A-9520-8334A2F3F0B1}">
      <dgm:prSet/>
      <dgm:spPr/>
      <dgm:t>
        <a:bodyPr/>
        <a:lstStyle/>
        <a:p>
          <a:endParaRPr lang="en-US"/>
        </a:p>
      </dgm:t>
    </dgm:pt>
    <dgm:pt modelId="{28C188E4-A3B1-47AF-802E-B2DED21921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Library A’s Ave % = </a:t>
          </a:r>
        </a:p>
        <a:p>
          <a:pPr>
            <a:lnSpc>
              <a:spcPct val="100000"/>
            </a:lnSpc>
          </a:pP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(</a:t>
          </a:r>
          <a:r>
            <a:rPr lang="en-US" sz="1700" b="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0.72% </a:t>
          </a: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+</a:t>
          </a:r>
          <a:r>
            <a:rPr lang="en-US" sz="1700" b="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 0.87%</a:t>
          </a: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)</a:t>
          </a:r>
          <a:r>
            <a:rPr lang="en-US" sz="1700" b="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 </a:t>
          </a: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÷</a:t>
          </a:r>
          <a:r>
            <a:rPr lang="en-US" sz="1700" b="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 2 </a:t>
          </a: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=</a:t>
          </a:r>
        </a:p>
        <a:p>
          <a:pPr>
            <a:lnSpc>
              <a:spcPct val="100000"/>
            </a:lnSpc>
          </a:pPr>
          <a:r>
            <a:rPr lang="en-US" sz="1700" b="1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0.80%</a:t>
          </a:r>
          <a:endParaRPr lang="en-US" sz="1700" kern="1200" dirty="0">
            <a:solidFill>
              <a:schemeClr val="tx1"/>
            </a:solidFill>
          </a:endParaRPr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Calculation</a:t>
          </a:r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 custLinFactNeighborX="3823" custLinFactNeighborY="-377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 custLinFactNeighborX="2676" custLinFactNeighborY="-8622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 custScaleX="173330" custLinFactNeighborX="7781" custLinFactNeighborY="19429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 custScaleY="100590" custLinFactNeighborX="-3822" custLinFactNeighborY="-4124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 with solid fill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 custScaleX="129868" custLinFactNeighborX="446" custLinFactNeighborY="-8622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 custScaleX="213992" custLinFactNeighborX="3572" custLinFactNeighborY="14377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 custLinFactNeighborY="-4916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 custLinFactY="-40535" custLinFactNeighborX="1272" custLinFactNeighborY="-100000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 custScaleX="174447" custScaleY="115329" custLinFactNeighborX="-7514" custLinFactNeighborY="-7198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31236A4C-17B7-4AD6-A6DF-D5505A7B3830}" type="presOf" srcId="{19AE6A50-B2F7-4F98-A456-DF10E94887E7}" destId="{DD091D0A-5A25-4241-91F3-18D32B0BDD4F}" srcOrd="0" destOrd="1" presId="urn:microsoft.com/office/officeart/2018/5/layout/CenteredIconLabelDescriptionList"/>
    <dgm:cxn modelId="{E3ED426D-0ED9-435E-9A9A-1B437DA49D3E}" type="presOf" srcId="{80308036-41FA-49DF-BC56-8BE1223C877B}" destId="{7CD40649-A74C-4AD8-B9D0-2573A1955C91}" srcOrd="0" destOrd="2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D1B32484-28F0-428A-9520-8334A2F3F0B1}" srcId="{DCCE571A-4D30-4294-ABAF-6885F619D2D9}" destId="{80308036-41FA-49DF-BC56-8BE1223C877B}" srcOrd="2" destOrd="0" parTransId="{CB4C8DF6-8671-4F14-9BD6-68E721D7CBE8}" sibTransId="{1F052CFC-B532-468F-8AAE-C7C381ADE52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E40A96C6-DC5F-42A1-9307-3B282B7BE6C8}" srcId="{DCCE571A-4D30-4294-ABAF-6885F619D2D9}" destId="{6BF509EE-1E1E-4BF7-84F4-158CD8D2DC09}" srcOrd="1" destOrd="0" parTransId="{A66C651E-305C-49C9-A282-1069A4617E85}" sibTransId="{20224668-7462-4C4B-BD92-AE4512D3930F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F938F5D5-804D-4B23-8281-BE5677075ACA}" srcId="{E754A2A0-41CE-428B-9DDC-DCD1FD12D16A}" destId="{19AE6A50-B2F7-4F98-A456-DF10E94887E7}" srcOrd="1" destOrd="0" parTransId="{FCAB35B7-FF11-4E93-9864-F2B9C97274F4}" sibTransId="{F7BDB8CA-0E84-4B27-8BED-5C7340299BE3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3DA7E7F0-5057-42E1-BFDF-4C763F4C13E6}" type="presOf" srcId="{6BF509EE-1E1E-4BF7-84F4-158CD8D2DC09}" destId="{7CD40649-A74C-4AD8-B9D0-2573A1955C91}" srcOrd="0" destOrd="1" presId="urn:microsoft.com/office/officeart/2018/5/layout/CenteredIconLabelDescriptionList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1327110" y="635510"/>
          <a:ext cx="654215" cy="6542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744633" y="1367467"/>
          <a:ext cx="1869188" cy="280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File Size</a:t>
          </a:r>
        </a:p>
      </dsp:txBody>
      <dsp:txXfrm>
        <a:off x="744633" y="1367467"/>
        <a:ext cx="1869188" cy="280378"/>
      </dsp:txXfrm>
    </dsp:sp>
    <dsp:sp modelId="{DD091D0A-5A25-4241-91F3-18D32B0BDD4F}">
      <dsp:nvSpPr>
        <dsp:cNvPr id="0" name=""/>
        <dsp:cNvSpPr/>
      </dsp:nvSpPr>
      <dsp:spPr>
        <a:xfrm>
          <a:off x="154717" y="1869890"/>
          <a:ext cx="3239864" cy="1224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3"/>
              </a:solidFill>
            </a:rPr>
            <a:t>File Size Total = 1,386,914 </a:t>
          </a:r>
          <a:endParaRPr lang="en-US" sz="16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/>
              </a:solidFill>
            </a:rPr>
            <a:t>Library A’s File Size = 10,000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Library A’s FS % = (</a:t>
          </a:r>
          <a:r>
            <a:rPr lang="en-US" sz="1700" kern="1200" dirty="0">
              <a:solidFill>
                <a:schemeClr val="accent1"/>
              </a:solidFill>
            </a:rPr>
            <a:t>10,000 </a:t>
          </a:r>
          <a:r>
            <a:rPr lang="en-US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ova"/>
              <a:ea typeface="+mn-ea"/>
              <a:cs typeface="+mn-cs"/>
            </a:rPr>
            <a:t>÷</a:t>
          </a:r>
          <a:r>
            <a:rPr lang="en-US" sz="1700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700" kern="1200" dirty="0">
              <a:solidFill>
                <a:schemeClr val="accent3"/>
              </a:solidFill>
            </a:rPr>
            <a:t>1,386,914</a:t>
          </a:r>
          <a:r>
            <a:rPr lang="en-US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ova"/>
              <a:ea typeface="+mn-ea"/>
              <a:cs typeface="+mn-cs"/>
            </a:rPr>
            <a:t>) X 100 = </a:t>
          </a:r>
          <a:r>
            <a:rPr lang="en-US" sz="170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0.72%</a:t>
          </a:r>
        </a:p>
      </dsp:txBody>
      <dsp:txXfrm>
        <a:off x="154717" y="1869890"/>
        <a:ext cx="3239864" cy="1224739"/>
      </dsp:txXfrm>
    </dsp:sp>
    <dsp:sp modelId="{210823F6-AC1A-46E3-9D99-A319DF497539}">
      <dsp:nvSpPr>
        <dsp:cNvPr id="0" name=""/>
        <dsp:cNvSpPr/>
      </dsp:nvSpPr>
      <dsp:spPr>
        <a:xfrm>
          <a:off x="5224092" y="611870"/>
          <a:ext cx="654215" cy="6580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4370802" y="1368432"/>
          <a:ext cx="2427477" cy="280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Circulation</a:t>
          </a:r>
        </a:p>
      </dsp:txBody>
      <dsp:txXfrm>
        <a:off x="4370802" y="1368432"/>
        <a:ext cx="2427477" cy="280378"/>
      </dsp:txXfrm>
    </dsp:sp>
    <dsp:sp modelId="{7CD40649-A74C-4AD8-B9D0-2573A1955C91}">
      <dsp:nvSpPr>
        <dsp:cNvPr id="0" name=""/>
        <dsp:cNvSpPr/>
      </dsp:nvSpPr>
      <dsp:spPr>
        <a:xfrm>
          <a:off x="3643015" y="1808981"/>
          <a:ext cx="3999913" cy="1224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3"/>
              </a:solidFill>
            </a:rPr>
            <a:t>Circulation Total = 2,308,209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/>
              </a:solidFill>
            </a:rPr>
            <a:t>Library A’s Circulation = 20,000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Library A’s Circ % = (</a:t>
          </a:r>
          <a:r>
            <a:rPr lang="en-US" sz="1700" kern="1200" dirty="0">
              <a:solidFill>
                <a:schemeClr val="accent1"/>
              </a:solidFill>
            </a:rPr>
            <a:t>20,000 </a:t>
          </a:r>
          <a:r>
            <a:rPr lang="en-US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ova"/>
              <a:ea typeface="+mn-ea"/>
              <a:cs typeface="+mn-cs"/>
            </a:rPr>
            <a:t>÷</a:t>
          </a:r>
          <a:r>
            <a:rPr lang="en-US" sz="1700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700" kern="1200" dirty="0">
              <a:solidFill>
                <a:schemeClr val="accent3"/>
              </a:solidFill>
            </a:rPr>
            <a:t>2,308,209</a:t>
          </a:r>
          <a:r>
            <a:rPr lang="en-US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ova"/>
              <a:ea typeface="+mn-ea"/>
              <a:cs typeface="+mn-cs"/>
            </a:rPr>
            <a:t>) X 100 = </a:t>
          </a:r>
          <a:r>
            <a:rPr lang="en-US" sz="170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0.87%</a:t>
          </a:r>
        </a:p>
      </dsp:txBody>
      <dsp:txXfrm>
        <a:off x="3643015" y="1808981"/>
        <a:ext cx="3999913" cy="1224739"/>
      </dsp:txXfrm>
    </dsp:sp>
    <dsp:sp modelId="{B0A3ABD2-C471-4A21-8AEF-3843C86919E1}">
      <dsp:nvSpPr>
        <dsp:cNvPr id="0" name=""/>
        <dsp:cNvSpPr/>
      </dsp:nvSpPr>
      <dsp:spPr>
        <a:xfrm>
          <a:off x="9206533" y="587543"/>
          <a:ext cx="654215" cy="6542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8622823" y="1241756"/>
          <a:ext cx="1869188" cy="280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Calculation</a:t>
          </a:r>
        </a:p>
      </dsp:txBody>
      <dsp:txXfrm>
        <a:off x="8622823" y="1241756"/>
        <a:ext cx="1869188" cy="280378"/>
      </dsp:txXfrm>
    </dsp:sp>
    <dsp:sp modelId="{6418EBED-F111-425B-8EE2-06B8B2297A68}">
      <dsp:nvSpPr>
        <dsp:cNvPr id="0" name=""/>
        <dsp:cNvSpPr/>
      </dsp:nvSpPr>
      <dsp:spPr>
        <a:xfrm>
          <a:off x="7762819" y="1641808"/>
          <a:ext cx="3260743" cy="111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Library A’s Ave % =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(</a:t>
          </a:r>
          <a:r>
            <a:rPr lang="en-US" sz="1700" b="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0.72% </a:t>
          </a: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+</a:t>
          </a:r>
          <a:r>
            <a:rPr lang="en-US" sz="1700" b="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 0.87%</a:t>
          </a: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)</a:t>
          </a:r>
          <a:r>
            <a:rPr lang="en-US" sz="1700" b="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 </a:t>
          </a: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÷</a:t>
          </a:r>
          <a:r>
            <a:rPr lang="en-US" sz="1700" b="0" kern="1200" dirty="0">
              <a:solidFill>
                <a:srgbClr val="7030A0"/>
              </a:solidFill>
              <a:latin typeface="Arial Nova"/>
              <a:ea typeface="+mn-ea"/>
              <a:cs typeface="+mn-cs"/>
            </a:rPr>
            <a:t> 2 </a:t>
          </a:r>
          <a:r>
            <a:rPr lang="en-US" sz="1700" b="0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=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Arial Nova"/>
              <a:ea typeface="+mn-ea"/>
              <a:cs typeface="+mn-cs"/>
            </a:rPr>
            <a:t>0.80%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762819" y="1641808"/>
        <a:ext cx="3260743" cy="1118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635B3-D9F6-4A91-9A65-EF0871EFFAF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EDCE9-E24A-4F41-BBBD-C3E9428B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4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70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Normally we use 365 days to ensure data reflects current activity. This year, I pulled the old snapshots from May 2019 &amp; June 2020, and ran a new snap in June 2021 and took the average of the 3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The publicly available Annual Report numbers from DPI are at best 18 months old, at worst 40 months old. They never have the most current year published by budget time. </a:t>
            </a:r>
          </a:p>
          <a:p>
            <a:r>
              <a:rPr lang="en-US" dirty="0"/>
              <a:t>FYI, the numbers on the following charts aren’t exact—but are very </a:t>
            </a:r>
            <a:r>
              <a:rPr lang="en-US" dirty="0" err="1"/>
              <a:t>very</a:t>
            </a:r>
            <a:r>
              <a:rPr lang="en-US" dirty="0"/>
              <a:t> close. I couldn’t get Analytics to do 365 days at a time easily, so had to use calendar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The red is internal “Special” users, the teal is real Patrons.  Quite clearly, majority of circ is to real patrons. But look at Princeton! Largest % of internal users compared to everyone else. You know why? Because in 2019 they had a building project. In 2020 their circ to regular patrons went down because of COVID, but they also opened their new building so circ was up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7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So, even </a:t>
            </a:r>
            <a:r>
              <a:rPr lang="en-US" sz="1200" dirty="0" err="1"/>
              <a:t>tho</a:t>
            </a:r>
            <a:r>
              <a:rPr lang="en-US" sz="1200" dirty="0"/>
              <a:t>’ almost 23% of Princeton circ went to these “special” internal users, that only accounts for 0.36% of the total circ across the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7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So, you can see, in total Princeton only accounts for 1.57% of total circ.  MY POINT HERE IS: these numbers are indicators of how busy your library is compared to everyone else. AND the Internal Use numbers are not a major factor—altho they do have a little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20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67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6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6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5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3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8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1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2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54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02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DCE9-E24A-4F41-BBBD-C3E9428BAB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8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WALS Fees: </a:t>
            </a:r>
            <a:r>
              <a:rPr lang="en-US" sz="4000" dirty="0" err="1"/>
              <a:t>DeMystified</a:t>
            </a:r>
            <a:r>
              <a:rPr lang="en-US" sz="4000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rgbClr val="5792BA"/>
                </a:solidFill>
              </a:rPr>
              <a:t>Aug 31</a:t>
            </a:r>
            <a:r>
              <a:rPr lang="en-US" sz="2300" baseline="30000" dirty="0">
                <a:solidFill>
                  <a:srgbClr val="5792BA"/>
                </a:solidFill>
              </a:rPr>
              <a:t>st</a:t>
            </a:r>
            <a:r>
              <a:rPr lang="en-US" sz="2300" dirty="0">
                <a:solidFill>
                  <a:srgbClr val="5792BA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9A68-08EE-4B49-8A24-EA54D887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Data: Circulation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F6E65-AF68-442F-8743-B5D36EBF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467378" cy="371474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All Checkout and Renew transactions</a:t>
            </a:r>
          </a:p>
          <a:p>
            <a:pPr lvl="1"/>
            <a:r>
              <a:rPr lang="en-US" dirty="0"/>
              <a:t>To Patrons—including book clubs, day cares, nursing homes, home bound.</a:t>
            </a:r>
          </a:p>
          <a:p>
            <a:pPr lvl="1"/>
            <a:r>
              <a:rPr lang="en-US" dirty="0"/>
              <a:t>To Staff.</a:t>
            </a:r>
          </a:p>
          <a:p>
            <a:pPr lvl="1"/>
            <a:r>
              <a:rPr lang="en-US" dirty="0"/>
              <a:t>To special “users” like: Missing, Damaged, In-Process, Withdrawn. System-wide these make up about 7.5%</a:t>
            </a:r>
          </a:p>
          <a:p>
            <a:pPr lvl="1"/>
            <a:r>
              <a:rPr lang="en-US" dirty="0"/>
              <a:t>Normally looks at snapshot of checkouts &amp; renews In the last 365 days from the date of the snapshot (usually taken mid-June).</a:t>
            </a:r>
          </a:p>
        </p:txBody>
      </p:sp>
      <p:sp>
        <p:nvSpPr>
          <p:cNvPr id="5" name="Rectangle 4" descr="Bullseye">
            <a:extLst>
              <a:ext uri="{FF2B5EF4-FFF2-40B4-BE49-F238E27FC236}">
                <a16:creationId xmlns:a16="http://schemas.microsoft.com/office/drawing/2014/main" id="{679F0F83-0455-42D2-B391-0E4D668280BD}"/>
              </a:ext>
            </a:extLst>
          </p:cNvPr>
          <p:cNvSpPr/>
          <p:nvPr/>
        </p:nvSpPr>
        <p:spPr>
          <a:xfrm>
            <a:off x="2534107" y="748031"/>
            <a:ext cx="980437" cy="980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482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9A68-08EE-4B49-8A24-EA54D887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Data: Circulation</a:t>
            </a:r>
          </a:p>
        </p:txBody>
      </p:sp>
      <p:sp>
        <p:nvSpPr>
          <p:cNvPr id="5" name="Rectangle 4" descr="Bullseye">
            <a:extLst>
              <a:ext uri="{FF2B5EF4-FFF2-40B4-BE49-F238E27FC236}">
                <a16:creationId xmlns:a16="http://schemas.microsoft.com/office/drawing/2014/main" id="{679F0F83-0455-42D2-B391-0E4D668280BD}"/>
              </a:ext>
            </a:extLst>
          </p:cNvPr>
          <p:cNvSpPr/>
          <p:nvPr/>
        </p:nvSpPr>
        <p:spPr>
          <a:xfrm>
            <a:off x="2534107" y="748031"/>
            <a:ext cx="980437" cy="980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BD6FD342-8C5B-40E1-86C7-2799D862C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772" y="2076450"/>
            <a:ext cx="7517807" cy="45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9A68-08EE-4B49-8A24-EA54D887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Data: Circulation</a:t>
            </a:r>
          </a:p>
        </p:txBody>
      </p:sp>
      <p:sp>
        <p:nvSpPr>
          <p:cNvPr id="5" name="Rectangle 4" descr="Bullseye">
            <a:extLst>
              <a:ext uri="{FF2B5EF4-FFF2-40B4-BE49-F238E27FC236}">
                <a16:creationId xmlns:a16="http://schemas.microsoft.com/office/drawing/2014/main" id="{679F0F83-0455-42D2-B391-0E4D668280BD}"/>
              </a:ext>
            </a:extLst>
          </p:cNvPr>
          <p:cNvSpPr/>
          <p:nvPr/>
        </p:nvSpPr>
        <p:spPr>
          <a:xfrm>
            <a:off x="2534107" y="748031"/>
            <a:ext cx="980437" cy="980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E41B5E-9D44-4CE9-8D0A-E225C9C07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521" y="1866899"/>
            <a:ext cx="7992309" cy="48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2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9A68-08EE-4B49-8A24-EA54D887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Data: Circulation</a:t>
            </a:r>
          </a:p>
        </p:txBody>
      </p:sp>
      <p:sp>
        <p:nvSpPr>
          <p:cNvPr id="5" name="Rectangle 4" descr="Bullseye">
            <a:extLst>
              <a:ext uri="{FF2B5EF4-FFF2-40B4-BE49-F238E27FC236}">
                <a16:creationId xmlns:a16="http://schemas.microsoft.com/office/drawing/2014/main" id="{679F0F83-0455-42D2-B391-0E4D668280BD}"/>
              </a:ext>
            </a:extLst>
          </p:cNvPr>
          <p:cNvSpPr/>
          <p:nvPr/>
        </p:nvSpPr>
        <p:spPr>
          <a:xfrm>
            <a:off x="2534107" y="748031"/>
            <a:ext cx="980437" cy="980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E41B5E-9D44-4CE9-8D0A-E225C9C07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521" y="1866899"/>
            <a:ext cx="7992309" cy="4830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67530-0387-4718-AFF3-B556CC3E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500" y="2044382"/>
            <a:ext cx="3411033" cy="2769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C6A1-B9EF-4A69-BE89-25CF2F2B1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599" y="2044382"/>
            <a:ext cx="3411033" cy="27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8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9A68-08EE-4B49-8A24-EA54D887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Percentage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F6E65-AF68-442F-8743-B5D36EBF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467378" cy="3714749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dirty="0"/>
              <a:t>Two small pies—File Size and Circulation--get averaged together into 1 big pie.</a:t>
            </a:r>
          </a:p>
          <a:p>
            <a:pPr lvl="1"/>
            <a:r>
              <a:rPr lang="en-US" dirty="0"/>
              <a:t>Each library’s slice varies based on their own activity </a:t>
            </a:r>
            <a:r>
              <a:rPr lang="en-US" b="1" dirty="0">
                <a:solidFill>
                  <a:schemeClr val="accent2"/>
                </a:solidFill>
              </a:rPr>
              <a:t>AND</a:t>
            </a:r>
            <a:r>
              <a:rPr lang="en-US" dirty="0"/>
              <a:t> the size of other libraries’ slices.</a:t>
            </a:r>
          </a:p>
          <a:p>
            <a:pPr lvl="1"/>
            <a:r>
              <a:rPr lang="en-US" dirty="0"/>
              <a:t>If library A’s Circ goes way up or way down, everyone else’s percent of circulation will shift slightly to adjust.</a:t>
            </a:r>
          </a:p>
          <a:p>
            <a:pPr lvl="1"/>
            <a:r>
              <a:rPr lang="en-US" dirty="0"/>
              <a:t>If library B’s File Size goes way up or way down, that will either offset or enhance the adjustment from Library A’s change.</a:t>
            </a:r>
          </a:p>
          <a:p>
            <a:pPr lvl="1"/>
            <a:r>
              <a:rPr lang="en-US" dirty="0"/>
              <a:t>That is why we used a 3-yr average this year.</a:t>
            </a:r>
          </a:p>
          <a:p>
            <a:pPr lvl="1"/>
            <a:r>
              <a:rPr lang="en-US" dirty="0"/>
              <a:t>Initial percentage is calculated for ALL libraries.</a:t>
            </a:r>
          </a:p>
        </p:txBody>
      </p:sp>
      <p:sp>
        <p:nvSpPr>
          <p:cNvPr id="6" name="Rectangle 5" descr="Bar chart">
            <a:extLst>
              <a:ext uri="{FF2B5EF4-FFF2-40B4-BE49-F238E27FC236}">
                <a16:creationId xmlns:a16="http://schemas.microsoft.com/office/drawing/2014/main" id="{D5845AE0-1919-44F0-80B5-A523CB954552}"/>
              </a:ext>
            </a:extLst>
          </p:cNvPr>
          <p:cNvSpPr/>
          <p:nvPr/>
        </p:nvSpPr>
        <p:spPr>
          <a:xfrm>
            <a:off x="2676151" y="609600"/>
            <a:ext cx="980437" cy="980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690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9A68-08EE-4B49-8A24-EA54D887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Average Percentage</a:t>
            </a:r>
          </a:p>
        </p:txBody>
      </p:sp>
      <p:sp>
        <p:nvSpPr>
          <p:cNvPr id="6" name="Rectangle 5" descr="Bar chart">
            <a:extLst>
              <a:ext uri="{FF2B5EF4-FFF2-40B4-BE49-F238E27FC236}">
                <a16:creationId xmlns:a16="http://schemas.microsoft.com/office/drawing/2014/main" id="{D5845AE0-1919-44F0-80B5-A523CB954552}"/>
              </a:ext>
            </a:extLst>
          </p:cNvPr>
          <p:cNvSpPr/>
          <p:nvPr/>
        </p:nvSpPr>
        <p:spPr>
          <a:xfrm>
            <a:off x="1650018" y="609600"/>
            <a:ext cx="980437" cy="980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4FB644-77AC-45A4-99E6-C269FA76B352}"/>
              </a:ext>
            </a:extLst>
          </p:cNvPr>
          <p:cNvGrpSpPr/>
          <p:nvPr/>
        </p:nvGrpSpPr>
        <p:grpSpPr>
          <a:xfrm>
            <a:off x="1289994" y="2292379"/>
            <a:ext cx="9612013" cy="2273242"/>
            <a:chOff x="384600" y="1752196"/>
            <a:chExt cx="9612013" cy="227324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3C449D-C5D1-4857-88AD-52A2DE70D5D4}"/>
                </a:ext>
              </a:extLst>
            </p:cNvPr>
            <p:cNvGrpSpPr/>
            <p:nvPr/>
          </p:nvGrpSpPr>
          <p:grpSpPr>
            <a:xfrm>
              <a:off x="384600" y="1800859"/>
              <a:ext cx="2298845" cy="2204567"/>
              <a:chOff x="384600" y="1800859"/>
              <a:chExt cx="2298845" cy="220456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D5ADE7A-44C2-4983-89BC-E7842DCDD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600" y="1800859"/>
                <a:ext cx="2264901" cy="176291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FF4C8D-8D30-4BB8-9514-F16697A89552}"/>
                  </a:ext>
                </a:extLst>
              </p:cNvPr>
              <p:cNvSpPr txBox="1"/>
              <p:nvPr/>
            </p:nvSpPr>
            <p:spPr>
              <a:xfrm>
                <a:off x="520608" y="3543761"/>
                <a:ext cx="2162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% of File Size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5A9225-7942-4E9A-A354-4B117F629784}"/>
                </a:ext>
              </a:extLst>
            </p:cNvPr>
            <p:cNvGrpSpPr/>
            <p:nvPr/>
          </p:nvGrpSpPr>
          <p:grpSpPr>
            <a:xfrm>
              <a:off x="4031051" y="1800860"/>
              <a:ext cx="2573874" cy="2224578"/>
              <a:chOff x="6800130" y="1800859"/>
              <a:chExt cx="2573874" cy="2224578"/>
            </a:xfrm>
          </p:grpSpPr>
          <p:pic>
            <p:nvPicPr>
              <p:cNvPr id="16" name="Picture 15" descr="Chart, pie chart&#10;&#10;Description automatically generated">
                <a:extLst>
                  <a:ext uri="{FF2B5EF4-FFF2-40B4-BE49-F238E27FC236}">
                    <a16:creationId xmlns:a16="http://schemas.microsoft.com/office/drawing/2014/main" id="{137B7847-8C66-4BA4-BF50-0D1E939F10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0130" y="1800859"/>
                <a:ext cx="2162837" cy="1762913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7A2492-F284-4D54-8FFF-FAE4501F4952}"/>
                  </a:ext>
                </a:extLst>
              </p:cNvPr>
              <p:cNvSpPr txBox="1"/>
              <p:nvPr/>
            </p:nvSpPr>
            <p:spPr>
              <a:xfrm>
                <a:off x="6800130" y="3563772"/>
                <a:ext cx="2573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% of Circulation</a:t>
                </a:r>
              </a:p>
            </p:txBody>
          </p:sp>
        </p:grpSp>
        <p:pic>
          <p:nvPicPr>
            <p:cNvPr id="20" name="Graphic 19" descr="Add with solid fill">
              <a:extLst>
                <a:ext uri="{FF2B5EF4-FFF2-40B4-BE49-F238E27FC236}">
                  <a16:creationId xmlns:a16="http://schemas.microsoft.com/office/drawing/2014/main" id="{1E6909CC-56DB-4192-BB8C-4881A3DB3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00048" y="2225115"/>
              <a:ext cx="914400" cy="914400"/>
            </a:xfrm>
            <a:prstGeom prst="rect">
              <a:avLst/>
            </a:prstGeom>
          </p:spPr>
        </p:pic>
        <p:sp>
          <p:nvSpPr>
            <p:cNvPr id="21" name="Division Sign 20">
              <a:extLst>
                <a:ext uri="{FF2B5EF4-FFF2-40B4-BE49-F238E27FC236}">
                  <a16:creationId xmlns:a16="http://schemas.microsoft.com/office/drawing/2014/main" id="{92D1837D-71DC-4E08-B8E6-B67EB3E1E6ED}"/>
                </a:ext>
              </a:extLst>
            </p:cNvPr>
            <p:cNvSpPr/>
            <p:nvPr/>
          </p:nvSpPr>
          <p:spPr>
            <a:xfrm>
              <a:off x="6821528" y="2243356"/>
              <a:ext cx="1052212" cy="814804"/>
            </a:xfrm>
            <a:prstGeom prst="mathDivid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 descr="Badge outline">
              <a:extLst>
                <a:ext uri="{FF2B5EF4-FFF2-40B4-BE49-F238E27FC236}">
                  <a16:creationId xmlns:a16="http://schemas.microsoft.com/office/drawing/2014/main" id="{DB7E0317-19AB-434A-810E-4276526A2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90343" y="1752196"/>
              <a:ext cx="1906270" cy="1906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65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Library Average Percentage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111768"/>
              </p:ext>
            </p:extLst>
          </p:nvPr>
        </p:nvGraphicFramePr>
        <p:xfrm>
          <a:off x="358219" y="2092750"/>
          <a:ext cx="11173289" cy="373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653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72D7F-1D2A-4347-8C9B-24CAA80F5EC3}"/>
              </a:ext>
            </a:extLst>
          </p:cNvPr>
          <p:cNvGrpSpPr/>
          <p:nvPr/>
        </p:nvGrpSpPr>
        <p:grpSpPr>
          <a:xfrm>
            <a:off x="7363545" y="3276292"/>
            <a:ext cx="1039662" cy="557959"/>
            <a:chOff x="8200262" y="1362614"/>
            <a:chExt cx="1039662" cy="5579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48D0A3-60FF-42B6-841B-5C16085C6557}"/>
                </a:ext>
              </a:extLst>
            </p:cNvPr>
            <p:cNvSpPr/>
            <p:nvPr/>
          </p:nvSpPr>
          <p:spPr>
            <a:xfrm>
              <a:off x="8200263" y="1737584"/>
              <a:ext cx="1039661" cy="1829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18676E-9A18-406C-B767-BF0FD98300A7}"/>
                </a:ext>
              </a:extLst>
            </p:cNvPr>
            <p:cNvSpPr/>
            <p:nvPr/>
          </p:nvSpPr>
          <p:spPr>
            <a:xfrm>
              <a:off x="8200262" y="1362614"/>
              <a:ext cx="1039661" cy="1829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E83E95-D122-4E5F-8671-67B96D5111CF}"/>
              </a:ext>
            </a:extLst>
          </p:cNvPr>
          <p:cNvSpPr txBox="1"/>
          <p:nvPr/>
        </p:nvSpPr>
        <p:spPr>
          <a:xfrm>
            <a:off x="203301" y="4744905"/>
            <a:ext cx="202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Revenue Needed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1FD476-CF81-4EC1-B1A6-7FAD3B574E2F}"/>
              </a:ext>
            </a:extLst>
          </p:cNvPr>
          <p:cNvGrpSpPr/>
          <p:nvPr/>
        </p:nvGrpSpPr>
        <p:grpSpPr>
          <a:xfrm>
            <a:off x="2634611" y="2945376"/>
            <a:ext cx="196586" cy="1051600"/>
            <a:chOff x="2895963" y="1322526"/>
            <a:chExt cx="196586" cy="1051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4A1348-C196-4B4A-8A48-6E86192D8C0E}"/>
                </a:ext>
              </a:extLst>
            </p:cNvPr>
            <p:cNvSpPr/>
            <p:nvPr/>
          </p:nvSpPr>
          <p:spPr>
            <a:xfrm rot="2783893">
              <a:off x="2481224" y="1762801"/>
              <a:ext cx="1039661" cy="1829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BB685F-7BDF-4721-BCF6-BE0EB82857F4}"/>
                </a:ext>
              </a:extLst>
            </p:cNvPr>
            <p:cNvSpPr/>
            <p:nvPr/>
          </p:nvSpPr>
          <p:spPr>
            <a:xfrm rot="18671031">
              <a:off x="2467627" y="1750862"/>
              <a:ext cx="1039661" cy="1829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0D1745E-D922-403D-8435-18BA34CE1B34}"/>
              </a:ext>
            </a:extLst>
          </p:cNvPr>
          <p:cNvSpPr txBox="1"/>
          <p:nvPr/>
        </p:nvSpPr>
        <p:spPr>
          <a:xfrm>
            <a:off x="3518207" y="4698283"/>
            <a:ext cx="344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Libraries’ Library Ave %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D6E1C2-22D1-4683-A640-BF12DCD90348}"/>
              </a:ext>
            </a:extLst>
          </p:cNvPr>
          <p:cNvGrpSpPr/>
          <p:nvPr/>
        </p:nvGrpSpPr>
        <p:grpSpPr>
          <a:xfrm>
            <a:off x="548640" y="165083"/>
            <a:ext cx="10781767" cy="830997"/>
            <a:chOff x="780466" y="187693"/>
            <a:chExt cx="9513621" cy="8309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9E8A34-4ADA-4F5B-896C-7F72B0EEB3A3}"/>
                </a:ext>
              </a:extLst>
            </p:cNvPr>
            <p:cNvSpPr txBox="1"/>
            <p:nvPr/>
          </p:nvSpPr>
          <p:spPr>
            <a:xfrm>
              <a:off x="947250" y="187693"/>
              <a:ext cx="9346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dirty="0">
                  <a:latin typeface="+mj-lt"/>
                </a:rPr>
                <a:t>The Fee Calculation: Who’s at Base?</a:t>
              </a:r>
            </a:p>
          </p:txBody>
        </p:sp>
        <p:sp>
          <p:nvSpPr>
            <p:cNvPr id="26" name="Rectangle 25" descr="Checkmark">
              <a:extLst>
                <a:ext uri="{FF2B5EF4-FFF2-40B4-BE49-F238E27FC236}">
                  <a16:creationId xmlns:a16="http://schemas.microsoft.com/office/drawing/2014/main" id="{97728FF2-507B-445F-A915-93B7DCC82034}"/>
                </a:ext>
              </a:extLst>
            </p:cNvPr>
            <p:cNvSpPr/>
            <p:nvPr/>
          </p:nvSpPr>
          <p:spPr>
            <a:xfrm>
              <a:off x="780466" y="187693"/>
              <a:ext cx="761892" cy="761892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3D84AA3D-F6D9-4271-AFD0-5FDD0EA83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206" y="1944222"/>
            <a:ext cx="3440433" cy="2755582"/>
          </a:xfrm>
          <a:prstGeom prst="rect">
            <a:avLst/>
          </a:prstGeom>
        </p:spPr>
      </p:pic>
      <p:pic>
        <p:nvPicPr>
          <p:cNvPr id="11" name="Picture 10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438B69D6-9B12-49AE-805E-BC76D96B7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226" y="2213882"/>
            <a:ext cx="3497721" cy="24302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66E206F-3047-4351-AADC-FAF0492585EB}"/>
              </a:ext>
            </a:extLst>
          </p:cNvPr>
          <p:cNvSpPr txBox="1"/>
          <p:nvPr/>
        </p:nvSpPr>
        <p:spPr>
          <a:xfrm>
            <a:off x="8545226" y="4744905"/>
            <a:ext cx="344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Determine which libraries are below Base amount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3BC2D6-950B-4BB5-B949-F52E1B6C1516}"/>
              </a:ext>
            </a:extLst>
          </p:cNvPr>
          <p:cNvGrpSpPr/>
          <p:nvPr/>
        </p:nvGrpSpPr>
        <p:grpSpPr>
          <a:xfrm>
            <a:off x="169938" y="2631072"/>
            <a:ext cx="1838183" cy="2013045"/>
            <a:chOff x="169938" y="2631072"/>
            <a:chExt cx="1838183" cy="201304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742E08-E4EF-4E72-BAAF-B9855B24B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938" y="2631072"/>
              <a:ext cx="1838183" cy="2013045"/>
            </a:xfrm>
            <a:prstGeom prst="rect">
              <a:avLst/>
            </a:prstGeom>
          </p:spPr>
        </p:pic>
        <p:pic>
          <p:nvPicPr>
            <p:cNvPr id="15" name="Picture 14" descr="A picture containing text, outdoor, clipart&#10;&#10;Description automatically generated">
              <a:extLst>
                <a:ext uri="{FF2B5EF4-FFF2-40B4-BE49-F238E27FC236}">
                  <a16:creationId xmlns:a16="http://schemas.microsoft.com/office/drawing/2014/main" id="{22C5DFBD-1B8D-4AC8-BB5A-0F7E6FCA6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8613" y="3641673"/>
              <a:ext cx="849507" cy="97521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493E7F7-2D22-4C8B-938E-83A967DFDFF2}"/>
              </a:ext>
            </a:extLst>
          </p:cNvPr>
          <p:cNvSpPr txBox="1"/>
          <p:nvPr/>
        </p:nvSpPr>
        <p:spPr>
          <a:xfrm>
            <a:off x="253975" y="5470052"/>
            <a:ext cx="145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$740,000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CC1EB4-8C94-4EEA-AC39-E16E0199228E}"/>
              </a:ext>
            </a:extLst>
          </p:cNvPr>
          <p:cNvSpPr txBox="1"/>
          <p:nvPr/>
        </p:nvSpPr>
        <p:spPr>
          <a:xfrm>
            <a:off x="3383279" y="5471866"/>
            <a:ext cx="482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Library A’s Fee </a:t>
            </a:r>
            <a:r>
              <a:rPr lang="en-US" dirty="0"/>
              <a:t>=</a:t>
            </a:r>
            <a:r>
              <a:rPr lang="en-US" dirty="0">
                <a:solidFill>
                  <a:schemeClr val="accent2"/>
                </a:solidFill>
              </a:rPr>
              <a:t> $740,000 </a:t>
            </a:r>
            <a:r>
              <a:rPr lang="en-US" dirty="0"/>
              <a:t>X</a:t>
            </a:r>
            <a:r>
              <a:rPr lang="en-US" dirty="0">
                <a:solidFill>
                  <a:schemeClr val="accent2"/>
                </a:solidFill>
              </a:rPr>
              <a:t> 0.80% </a:t>
            </a:r>
            <a:r>
              <a:rPr lang="en-US" dirty="0"/>
              <a:t>=</a:t>
            </a:r>
            <a:r>
              <a:rPr lang="en-US" dirty="0">
                <a:solidFill>
                  <a:schemeClr val="accent2"/>
                </a:solidFill>
              </a:rPr>
              <a:t> $5,874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21797-91C2-4D53-A74C-5E02D8FAF68D}"/>
              </a:ext>
            </a:extLst>
          </p:cNvPr>
          <p:cNvSpPr txBox="1"/>
          <p:nvPr/>
        </p:nvSpPr>
        <p:spPr>
          <a:xfrm>
            <a:off x="8801841" y="5436956"/>
            <a:ext cx="292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Library A </a:t>
            </a:r>
            <a:r>
              <a:rPr lang="en-US" dirty="0"/>
              <a:t>is a</a:t>
            </a:r>
            <a:r>
              <a:rPr lang="en-US" dirty="0">
                <a:solidFill>
                  <a:schemeClr val="accent2"/>
                </a:solidFill>
              </a:rPr>
              <a:t> Base Library </a:t>
            </a:r>
            <a:r>
              <a:rPr lang="en-US" dirty="0"/>
              <a:t>and fee becomes </a:t>
            </a:r>
            <a:r>
              <a:rPr lang="en-US" dirty="0">
                <a:solidFill>
                  <a:schemeClr val="accent2"/>
                </a:solidFill>
              </a:rPr>
              <a:t>$8,300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1A2A2-96B3-4A76-A176-490B6DC47EFF}"/>
              </a:ext>
            </a:extLst>
          </p:cNvPr>
          <p:cNvSpPr txBox="1"/>
          <p:nvPr/>
        </p:nvSpPr>
        <p:spPr>
          <a:xfrm>
            <a:off x="8545226" y="3949833"/>
            <a:ext cx="941600" cy="30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&lt; $8300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FFCC3-DD8A-4D1E-97EE-2B6C19CE2974}"/>
              </a:ext>
            </a:extLst>
          </p:cNvPr>
          <p:cNvSpPr txBox="1"/>
          <p:nvPr/>
        </p:nvSpPr>
        <p:spPr>
          <a:xfrm>
            <a:off x="8545226" y="2563284"/>
            <a:ext cx="941600" cy="30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&gt; $8300</a:t>
            </a:r>
          </a:p>
        </p:txBody>
      </p:sp>
    </p:spTree>
    <p:extLst>
      <p:ext uri="{BB962C8B-B14F-4D97-AF65-F5344CB8AC3E}">
        <p14:creationId xmlns:p14="http://schemas.microsoft.com/office/powerpoint/2010/main" val="425074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CCD57D-F712-475B-BF0A-2F358F6ECA7C}"/>
              </a:ext>
            </a:extLst>
          </p:cNvPr>
          <p:cNvGrpSpPr/>
          <p:nvPr/>
        </p:nvGrpSpPr>
        <p:grpSpPr>
          <a:xfrm>
            <a:off x="1041635" y="252280"/>
            <a:ext cx="9727783" cy="830997"/>
            <a:chOff x="495594" y="176080"/>
            <a:chExt cx="9727783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1EC379-E329-4D18-86B8-BFDF717F8B17}"/>
                </a:ext>
              </a:extLst>
            </p:cNvPr>
            <p:cNvSpPr txBox="1"/>
            <p:nvPr/>
          </p:nvSpPr>
          <p:spPr>
            <a:xfrm>
              <a:off x="876540" y="176080"/>
              <a:ext cx="9346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dirty="0">
                  <a:latin typeface="+mj-lt"/>
                </a:rPr>
                <a:t>The Fee Calculation: What’s Left?</a:t>
              </a:r>
            </a:p>
          </p:txBody>
        </p:sp>
        <p:sp>
          <p:nvSpPr>
            <p:cNvPr id="19" name="Rectangle 18" descr="Checkmark">
              <a:extLst>
                <a:ext uri="{FF2B5EF4-FFF2-40B4-BE49-F238E27FC236}">
                  <a16:creationId xmlns:a16="http://schemas.microsoft.com/office/drawing/2014/main" id="{DB9D5604-980B-4672-8110-258592FD46BD}"/>
                </a:ext>
              </a:extLst>
            </p:cNvPr>
            <p:cNvSpPr/>
            <p:nvPr/>
          </p:nvSpPr>
          <p:spPr>
            <a:xfrm>
              <a:off x="495594" y="210632"/>
              <a:ext cx="761892" cy="761892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1CEB86B9-CF25-4E23-BB2B-95472EE9FBA1}"/>
              </a:ext>
            </a:extLst>
          </p:cNvPr>
          <p:cNvGrpSpPr/>
          <p:nvPr/>
        </p:nvGrpSpPr>
        <p:grpSpPr>
          <a:xfrm>
            <a:off x="627262" y="2718242"/>
            <a:ext cx="10937474" cy="2717618"/>
            <a:chOff x="939565" y="2345557"/>
            <a:chExt cx="10937474" cy="27176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4A1348-C196-4B4A-8A48-6E86192D8C0E}"/>
                </a:ext>
              </a:extLst>
            </p:cNvPr>
            <p:cNvSpPr/>
            <p:nvPr/>
          </p:nvSpPr>
          <p:spPr>
            <a:xfrm>
              <a:off x="3610703" y="3342655"/>
              <a:ext cx="1039661" cy="1829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6E814D-60DC-4526-AA26-6A29252FC89F}"/>
                </a:ext>
              </a:extLst>
            </p:cNvPr>
            <p:cNvGrpSpPr/>
            <p:nvPr/>
          </p:nvGrpSpPr>
          <p:grpSpPr>
            <a:xfrm>
              <a:off x="7700097" y="3189636"/>
              <a:ext cx="1039661" cy="478728"/>
              <a:chOff x="6401585" y="1362614"/>
              <a:chExt cx="1039661" cy="47872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48D0A3-60FF-42B6-841B-5C16085C6557}"/>
                  </a:ext>
                </a:extLst>
              </p:cNvPr>
              <p:cNvSpPr/>
              <p:nvPr/>
            </p:nvSpPr>
            <p:spPr>
              <a:xfrm>
                <a:off x="6401585" y="1658353"/>
                <a:ext cx="1039661" cy="18298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D18676E-9A18-406C-B767-BF0FD98300A7}"/>
                  </a:ext>
                </a:extLst>
              </p:cNvPr>
              <p:cNvSpPr/>
              <p:nvPr/>
            </p:nvSpPr>
            <p:spPr>
              <a:xfrm>
                <a:off x="6401585" y="1362614"/>
                <a:ext cx="1039661" cy="18298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id="{866871EA-B421-43F7-A08A-04BAF6EB9D6D}"/>
                </a:ext>
              </a:extLst>
            </p:cNvPr>
            <p:cNvGrpSpPr/>
            <p:nvPr/>
          </p:nvGrpSpPr>
          <p:grpSpPr>
            <a:xfrm>
              <a:off x="9387840" y="2345557"/>
              <a:ext cx="2489199" cy="2717618"/>
              <a:chOff x="9387840" y="2345557"/>
              <a:chExt cx="2489199" cy="271761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E83E95-D122-4E5F-8671-67B96D5111CF}"/>
                  </a:ext>
                </a:extLst>
              </p:cNvPr>
              <p:cNvSpPr txBox="1"/>
              <p:nvPr/>
            </p:nvSpPr>
            <p:spPr>
              <a:xfrm>
                <a:off x="9387840" y="4416844"/>
                <a:ext cx="24891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Amount to share with Above-Base Libraries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EF0797C-0E29-446B-8DD1-EE18B68AA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92483" y="2345557"/>
                <a:ext cx="1838183" cy="2013045"/>
              </a:xfrm>
              <a:prstGeom prst="rect">
                <a:avLst/>
              </a:prstGeom>
            </p:spPr>
          </p:pic>
        </p:grpSp>
        <p:pic>
          <p:nvPicPr>
            <p:cNvPr id="29" name="Picture 28" descr="A picture containing text, outdoor, clipart&#10;&#10;Description automatically generated">
              <a:extLst>
                <a:ext uri="{FF2B5EF4-FFF2-40B4-BE49-F238E27FC236}">
                  <a16:creationId xmlns:a16="http://schemas.microsoft.com/office/drawing/2014/main" id="{423D752F-3E0A-4D81-B35E-D401BDD7D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8447" y="2372791"/>
              <a:ext cx="1753567" cy="201304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BA9BF7-B5DE-4394-BDCA-8F5D646487E0}"/>
                </a:ext>
              </a:extLst>
            </p:cNvPr>
            <p:cNvGrpSpPr/>
            <p:nvPr/>
          </p:nvGrpSpPr>
          <p:grpSpPr>
            <a:xfrm>
              <a:off x="939565" y="2372791"/>
              <a:ext cx="2023055" cy="2382377"/>
              <a:chOff x="939565" y="2372791"/>
              <a:chExt cx="2023055" cy="238237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32F4BD3-6870-4E77-B9C7-B67A5033C2FA}"/>
                  </a:ext>
                </a:extLst>
              </p:cNvPr>
              <p:cNvGrpSpPr/>
              <p:nvPr/>
            </p:nvGrpSpPr>
            <p:grpSpPr>
              <a:xfrm>
                <a:off x="962418" y="2372791"/>
                <a:ext cx="1838183" cy="2013045"/>
                <a:chOff x="169938" y="2631072"/>
                <a:chExt cx="1838183" cy="2013045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11F13251-F809-441B-90E6-54A7F93AAF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938" y="2631072"/>
                  <a:ext cx="1838183" cy="2013045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picture containing text, outdoor, clipart&#10;&#10;Description automatically generated">
                  <a:extLst>
                    <a:ext uri="{FF2B5EF4-FFF2-40B4-BE49-F238E27FC236}">
                      <a16:creationId xmlns:a16="http://schemas.microsoft.com/office/drawing/2014/main" id="{4CBFAE59-B7B0-41FB-9263-84344E32FC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8613" y="3641673"/>
                  <a:ext cx="849507" cy="97521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64131B-A194-4E64-90B0-3CCB92AD1B2D}"/>
                  </a:ext>
                </a:extLst>
              </p:cNvPr>
              <p:cNvSpPr txBox="1"/>
              <p:nvPr/>
            </p:nvSpPr>
            <p:spPr>
              <a:xfrm>
                <a:off x="939565" y="4385836"/>
                <a:ext cx="20230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Revenue Needed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71ABB9F-CEF6-486C-99F5-EAB96BA7FD90}"/>
              </a:ext>
            </a:extLst>
          </p:cNvPr>
          <p:cNvSpPr txBox="1"/>
          <p:nvPr/>
        </p:nvSpPr>
        <p:spPr>
          <a:xfrm>
            <a:off x="5027299" y="4731287"/>
            <a:ext cx="171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Libraries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3F4131-BB4E-403E-8163-9446411D9033}"/>
              </a:ext>
            </a:extLst>
          </p:cNvPr>
          <p:cNvSpPr txBox="1"/>
          <p:nvPr/>
        </p:nvSpPr>
        <p:spPr>
          <a:xfrm>
            <a:off x="696191" y="5572756"/>
            <a:ext cx="145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$730,000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6D402E-229B-4D5D-B550-E1EDD3D7C0B8}"/>
              </a:ext>
            </a:extLst>
          </p:cNvPr>
          <p:cNvSpPr txBox="1"/>
          <p:nvPr/>
        </p:nvSpPr>
        <p:spPr>
          <a:xfrm>
            <a:off x="4851399" y="5434257"/>
            <a:ext cx="248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Pretend we have 10</a:t>
            </a:r>
          </a:p>
          <a:p>
            <a:r>
              <a:rPr lang="en-US" dirty="0">
                <a:solidFill>
                  <a:schemeClr val="accent2"/>
                </a:solidFill>
              </a:rPr>
              <a:t>10 </a:t>
            </a:r>
            <a:r>
              <a:rPr lang="en-US" dirty="0"/>
              <a:t>X</a:t>
            </a:r>
            <a:r>
              <a:rPr lang="en-US" dirty="0">
                <a:solidFill>
                  <a:schemeClr val="accent2"/>
                </a:solidFill>
              </a:rPr>
              <a:t> $8300 = </a:t>
            </a:r>
            <a:r>
              <a:rPr lang="en-US" dirty="0">
                <a:solidFill>
                  <a:schemeClr val="accent6"/>
                </a:solidFill>
              </a:rPr>
              <a:t>$83,000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493A78-2D37-4A05-AB05-45D498A25BA2}"/>
              </a:ext>
            </a:extLst>
          </p:cNvPr>
          <p:cNvSpPr txBox="1"/>
          <p:nvPr/>
        </p:nvSpPr>
        <p:spPr>
          <a:xfrm>
            <a:off x="9075536" y="5434257"/>
            <a:ext cx="248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$730,000 - </a:t>
            </a:r>
            <a:r>
              <a:rPr lang="en-US" dirty="0">
                <a:solidFill>
                  <a:schemeClr val="accent6"/>
                </a:solidFill>
              </a:rPr>
              <a:t>$83,000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b="1" dirty="0">
                <a:solidFill>
                  <a:srgbClr val="BC829F"/>
                </a:solidFill>
              </a:rPr>
              <a:t>$647,000</a:t>
            </a:r>
          </a:p>
        </p:txBody>
      </p:sp>
    </p:spTree>
    <p:extLst>
      <p:ext uri="{BB962C8B-B14F-4D97-AF65-F5344CB8AC3E}">
        <p14:creationId xmlns:p14="http://schemas.microsoft.com/office/powerpoint/2010/main" val="207733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2991091-B551-4469-B5B2-E205604BD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745562"/>
              </p:ext>
            </p:extLst>
          </p:nvPr>
        </p:nvGraphicFramePr>
        <p:xfrm>
          <a:off x="3561015" y="1696720"/>
          <a:ext cx="4246887" cy="38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289A40F9-5E9C-4109-9194-B6A264D664B8}"/>
              </a:ext>
            </a:extLst>
          </p:cNvPr>
          <p:cNvGrpSpPr/>
          <p:nvPr/>
        </p:nvGrpSpPr>
        <p:grpSpPr>
          <a:xfrm>
            <a:off x="9485447" y="2161105"/>
            <a:ext cx="2503251" cy="2964916"/>
            <a:chOff x="9538792" y="464084"/>
            <a:chExt cx="2503251" cy="2964916"/>
          </a:xfrm>
        </p:grpSpPr>
        <p:pic>
          <p:nvPicPr>
            <p:cNvPr id="2050" name="Picture 2" descr="Juvale 7&amp;quot; Set Of 12 Money Bag Pouches With Drawstring Closure Canvas Cloth  And Dollar Sign Design For Toy Party Favors : Target">
              <a:extLst>
                <a:ext uri="{FF2B5EF4-FFF2-40B4-BE49-F238E27FC236}">
                  <a16:creationId xmlns:a16="http://schemas.microsoft.com/office/drawing/2014/main" id="{168B3314-7814-47B2-B0FD-D8D5AE565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8792" y="464084"/>
              <a:ext cx="2503251" cy="25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D65591D-DF7D-44B4-BCDC-B3A02B719459}"/>
                </a:ext>
              </a:extLst>
            </p:cNvPr>
            <p:cNvSpPr txBox="1"/>
            <p:nvPr/>
          </p:nvSpPr>
          <p:spPr>
            <a:xfrm>
              <a:off x="9680550" y="3059668"/>
              <a:ext cx="2016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Above Base Fees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72D7F-1D2A-4347-8C9B-24CAA80F5EC3}"/>
              </a:ext>
            </a:extLst>
          </p:cNvPr>
          <p:cNvGrpSpPr/>
          <p:nvPr/>
        </p:nvGrpSpPr>
        <p:grpSpPr>
          <a:xfrm>
            <a:off x="8143526" y="3326525"/>
            <a:ext cx="1039662" cy="557959"/>
            <a:chOff x="8200262" y="1362614"/>
            <a:chExt cx="1039662" cy="5579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48D0A3-60FF-42B6-841B-5C16085C6557}"/>
                </a:ext>
              </a:extLst>
            </p:cNvPr>
            <p:cNvSpPr/>
            <p:nvPr/>
          </p:nvSpPr>
          <p:spPr>
            <a:xfrm>
              <a:off x="8200263" y="1737584"/>
              <a:ext cx="1039661" cy="1829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18676E-9A18-406C-B767-BF0FD98300A7}"/>
                </a:ext>
              </a:extLst>
            </p:cNvPr>
            <p:cNvSpPr/>
            <p:nvPr/>
          </p:nvSpPr>
          <p:spPr>
            <a:xfrm>
              <a:off x="8200262" y="1362614"/>
              <a:ext cx="1039661" cy="1829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A1FD476-CF81-4EC1-B1A6-7FAD3B574E2F}"/>
              </a:ext>
            </a:extLst>
          </p:cNvPr>
          <p:cNvGrpSpPr/>
          <p:nvPr/>
        </p:nvGrpSpPr>
        <p:grpSpPr>
          <a:xfrm>
            <a:off x="2969592" y="3097720"/>
            <a:ext cx="196586" cy="1051600"/>
            <a:chOff x="2895963" y="1322526"/>
            <a:chExt cx="196586" cy="1051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4A1348-C196-4B4A-8A48-6E86192D8C0E}"/>
                </a:ext>
              </a:extLst>
            </p:cNvPr>
            <p:cNvSpPr/>
            <p:nvPr/>
          </p:nvSpPr>
          <p:spPr>
            <a:xfrm rot="2783893">
              <a:off x="2481224" y="1762801"/>
              <a:ext cx="1039661" cy="1829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BB685F-7BDF-4721-BCF6-BE0EB82857F4}"/>
                </a:ext>
              </a:extLst>
            </p:cNvPr>
            <p:cNvSpPr/>
            <p:nvPr/>
          </p:nvSpPr>
          <p:spPr>
            <a:xfrm rot="18671031">
              <a:off x="2467627" y="1750862"/>
              <a:ext cx="1039661" cy="1829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D6E1C2-22D1-4683-A640-BF12DCD90348}"/>
              </a:ext>
            </a:extLst>
          </p:cNvPr>
          <p:cNvGrpSpPr/>
          <p:nvPr/>
        </p:nvGrpSpPr>
        <p:grpSpPr>
          <a:xfrm>
            <a:off x="203302" y="167373"/>
            <a:ext cx="11917578" cy="800219"/>
            <a:chOff x="203302" y="187693"/>
            <a:chExt cx="11917578" cy="8002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9E8A34-4ADA-4F5B-896C-7F72B0EEB3A3}"/>
                </a:ext>
              </a:extLst>
            </p:cNvPr>
            <p:cNvSpPr txBox="1"/>
            <p:nvPr/>
          </p:nvSpPr>
          <p:spPr>
            <a:xfrm>
              <a:off x="203302" y="187693"/>
              <a:ext cx="1191757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dirty="0">
                  <a:latin typeface="+mj-lt"/>
                </a:rPr>
                <a:t>The Calculation: Above-Base Libraries</a:t>
              </a:r>
            </a:p>
          </p:txBody>
        </p:sp>
        <p:sp>
          <p:nvSpPr>
            <p:cNvPr id="26" name="Rectangle 25" descr="Checkmark">
              <a:extLst>
                <a:ext uri="{FF2B5EF4-FFF2-40B4-BE49-F238E27FC236}">
                  <a16:creationId xmlns:a16="http://schemas.microsoft.com/office/drawing/2014/main" id="{97728FF2-507B-445F-A915-93B7DCC82034}"/>
                </a:ext>
              </a:extLst>
            </p:cNvPr>
            <p:cNvSpPr/>
            <p:nvPr/>
          </p:nvSpPr>
          <p:spPr>
            <a:xfrm>
              <a:off x="399520" y="187693"/>
              <a:ext cx="761892" cy="761892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E83E95-D122-4E5F-8671-67B96D5111CF}"/>
              </a:ext>
            </a:extLst>
          </p:cNvPr>
          <p:cNvSpPr txBox="1"/>
          <p:nvPr/>
        </p:nvSpPr>
        <p:spPr>
          <a:xfrm>
            <a:off x="229821" y="4626990"/>
            <a:ext cx="2161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Amount to share with Above-Base Libraries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1591E9-14B6-40A5-9284-C58E22DCF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822" y="2161105"/>
            <a:ext cx="2161715" cy="23673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258599-B7D3-4C7C-9AF0-8F731412EC60}"/>
              </a:ext>
            </a:extLst>
          </p:cNvPr>
          <p:cNvSpPr txBox="1"/>
          <p:nvPr/>
        </p:nvSpPr>
        <p:spPr>
          <a:xfrm>
            <a:off x="229821" y="5648851"/>
            <a:ext cx="1269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C829F"/>
                </a:solidFill>
              </a:rPr>
              <a:t>$647,000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A7531E-BDA6-4E9C-945B-E0A0924A6988}"/>
              </a:ext>
            </a:extLst>
          </p:cNvPr>
          <p:cNvSpPr txBox="1"/>
          <p:nvPr/>
        </p:nvSpPr>
        <p:spPr>
          <a:xfrm>
            <a:off x="4011609" y="5550320"/>
            <a:ext cx="3885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Pretend Oshkosh’s average is 25%</a:t>
            </a:r>
          </a:p>
          <a:p>
            <a:r>
              <a:rPr lang="en-US" b="1" dirty="0">
                <a:solidFill>
                  <a:srgbClr val="BC829F"/>
                </a:solidFill>
              </a:rPr>
              <a:t>$647,000 </a:t>
            </a:r>
            <a:r>
              <a:rPr lang="en-US" b="1" dirty="0"/>
              <a:t>X </a:t>
            </a:r>
            <a:r>
              <a:rPr lang="en-US" b="1" dirty="0">
                <a:solidFill>
                  <a:schemeClr val="accent5"/>
                </a:solidFill>
              </a:rPr>
              <a:t>.25 </a:t>
            </a:r>
            <a:r>
              <a:rPr lang="en-US" b="1" dirty="0"/>
              <a:t>=</a:t>
            </a:r>
            <a:r>
              <a:rPr lang="en-US" b="1" dirty="0">
                <a:solidFill>
                  <a:srgbClr val="BC829F"/>
                </a:solidFill>
              </a:rPr>
              <a:t> $161,750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C442E6-DC27-42F0-8BFE-906C74111208}"/>
              </a:ext>
            </a:extLst>
          </p:cNvPr>
          <p:cNvSpPr txBox="1"/>
          <p:nvPr/>
        </p:nvSpPr>
        <p:spPr>
          <a:xfrm>
            <a:off x="9286954" y="5505158"/>
            <a:ext cx="309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Oshkosh’s fee is </a:t>
            </a:r>
            <a:r>
              <a:rPr lang="en-US" b="1" dirty="0">
                <a:solidFill>
                  <a:srgbClr val="BC829F"/>
                </a:solidFill>
              </a:rPr>
              <a:t>$161,750</a:t>
            </a:r>
          </a:p>
        </p:txBody>
      </p:sp>
    </p:spTree>
    <p:extLst>
      <p:ext uri="{BB962C8B-B14F-4D97-AF65-F5344CB8AC3E}">
        <p14:creationId xmlns:p14="http://schemas.microsoft.com/office/powerpoint/2010/main" val="319144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19C9-F8DF-4C4E-BE08-F7A88684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WALS Fees: The Why</a:t>
            </a:r>
            <a:br>
              <a:rPr lang="en-US" dirty="0"/>
            </a:br>
            <a:r>
              <a:rPr lang="en-US" sz="2700" dirty="0"/>
              <a:t>What does my library get for my money?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E112-B99B-466C-A49F-0CC6E05A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Library-specific, shared automation services (aka “ILS”). </a:t>
            </a:r>
            <a:endParaRPr lang="en-US" dirty="0"/>
          </a:p>
          <a:p>
            <a:pPr lvl="1"/>
            <a:r>
              <a:rPr lang="en-US" dirty="0"/>
              <a:t>Hardware and ongoing software costs to SirsiDynix and other venders for primary library software (SirsiDynix Symphony, </a:t>
            </a:r>
            <a:r>
              <a:rPr lang="en-US" dirty="0" err="1"/>
              <a:t>Syndetics</a:t>
            </a:r>
            <a:r>
              <a:rPr lang="en-US" dirty="0"/>
              <a:t> Unbound content enhancement, Shoutbomb SMS notices, OCLC for catalog records).  </a:t>
            </a:r>
          </a:p>
          <a:p>
            <a:pPr lvl="1"/>
            <a:r>
              <a:rPr lang="en-US" dirty="0"/>
              <a:t>Payment to Oshkosh to maintain the database so records are correct and people can easily find what they are looking for.  </a:t>
            </a:r>
          </a:p>
          <a:p>
            <a:pPr lvl="1"/>
            <a:r>
              <a:rPr lang="en-US" dirty="0"/>
              <a:t>Shared catalog for patrons to find and obtain materials at all other 29 WALS libraries.</a:t>
            </a:r>
          </a:p>
          <a:p>
            <a:pPr lvl="1"/>
            <a:r>
              <a:rPr lang="en-US" dirty="0"/>
              <a:t>Notifications to patrons that their holds are in and items will soon be due (or overdue).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Questions: ??????????</a:t>
            </a:r>
          </a:p>
        </p:txBody>
      </p:sp>
    </p:spTree>
    <p:extLst>
      <p:ext uri="{BB962C8B-B14F-4D97-AF65-F5344CB8AC3E}">
        <p14:creationId xmlns:p14="http://schemas.microsoft.com/office/powerpoint/2010/main" val="119355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19C9-F8DF-4C4E-BE08-F7A88684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WALS Fees: The Why</a:t>
            </a:r>
            <a:br>
              <a:rPr lang="en-US" dirty="0"/>
            </a:br>
            <a:r>
              <a:rPr lang="en-US" sz="2700" dirty="0"/>
              <a:t>What does my library get for my money?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E112-B99B-466C-A49F-0CC6E05A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Shared Network Access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Internet access and equipment.   </a:t>
            </a:r>
          </a:p>
          <a:p>
            <a:pPr lvl="1"/>
            <a:r>
              <a:rPr lang="en-US" dirty="0"/>
              <a:t>WiscNet &amp; Charter costs for telecommunication infrastructure and yourlibrary.org identity.</a:t>
            </a:r>
          </a:p>
          <a:p>
            <a:pPr lvl="1"/>
            <a:r>
              <a:rPr lang="en-US" dirty="0"/>
              <a:t>Wireless access in every library.</a:t>
            </a:r>
          </a:p>
          <a:p>
            <a:pPr lvl="1"/>
            <a:r>
              <a:rPr lang="en-US" dirty="0"/>
              <a:t>File sharing, storage and backup.</a:t>
            </a:r>
          </a:p>
          <a:p>
            <a:pPr lvl="1"/>
            <a:r>
              <a:rPr lang="en-US" dirty="0"/>
              <a:t>Remote access software for library support.</a:t>
            </a:r>
          </a:p>
          <a:p>
            <a:pPr lvl="1"/>
            <a:r>
              <a:rPr lang="en-US" dirty="0"/>
              <a:t>Security software, services, and insurance to protect your library’s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5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19C9-F8DF-4C4E-BE08-F7A88684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WALS Fees: The Why</a:t>
            </a:r>
            <a:br>
              <a:rPr lang="en-US" dirty="0"/>
            </a:br>
            <a:r>
              <a:rPr lang="en-US" sz="2700" dirty="0"/>
              <a:t>What does my library get for my money?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E112-B99B-466C-A49F-0CC6E05A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People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Salaries for 2 FTE automation librarians. They maintain and keep the ILS functioning properly. They setup new products, change settings, provide statistics and maintenance reports for each member library. </a:t>
            </a:r>
          </a:p>
          <a:p>
            <a:pPr lvl="1"/>
            <a:r>
              <a:rPr lang="en-US" dirty="0"/>
              <a:t>A portion of Winnefox IT staff salaries.  They maintain and keep your libraries’ PCs and network equipment functioning properly.</a:t>
            </a:r>
          </a:p>
          <a:p>
            <a:pPr lvl="1"/>
            <a:r>
              <a:rPr lang="en-US" dirty="0"/>
              <a:t>Mileage for when any of them need to go to a library for on-site support. </a:t>
            </a:r>
          </a:p>
        </p:txBody>
      </p:sp>
    </p:spTree>
    <p:extLst>
      <p:ext uri="{BB962C8B-B14F-4D97-AF65-F5344CB8AC3E}">
        <p14:creationId xmlns:p14="http://schemas.microsoft.com/office/powerpoint/2010/main" val="221726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19C9-F8DF-4C4E-BE08-F7A88684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WALS Fees: The Why</a:t>
            </a:r>
            <a:br>
              <a:rPr lang="en-US" dirty="0"/>
            </a:br>
            <a:r>
              <a:rPr lang="en-US" sz="2700" dirty="0"/>
              <a:t>What does my library get for my money?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E112-B99B-466C-A49F-0CC6E05A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you and other staff to keep skills current on the ILS </a:t>
            </a:r>
          </a:p>
          <a:p>
            <a:pPr lvl="1"/>
            <a:r>
              <a:rPr lang="en-US" dirty="0"/>
              <a:t>For WALS staff to be able to better support the libraries with current technology</a:t>
            </a:r>
          </a:p>
          <a:p>
            <a:pPr lvl="1"/>
            <a:r>
              <a:rPr lang="en-US" dirty="0"/>
              <a:t>Documentation and tutorials for ILS procedures and best practices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4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19C9-F8DF-4C4E-BE08-F7A88684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WALS Fees: The Why</a:t>
            </a:r>
            <a:br>
              <a:rPr lang="en-US" dirty="0"/>
            </a:br>
            <a:r>
              <a:rPr lang="en-US" sz="2700" dirty="0"/>
              <a:t>What does my library get for my money?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E112-B99B-466C-A49F-0CC6E05A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Capital Reserve Fund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Every year we put money aside so when we need to replace something we’ve got the money for it.  For example, the router in your library costs somewhere around $1,200 - $1,500.  If lightning takes it out tonight we’ll have a new one on the way tomorrow free of charge. </a:t>
            </a:r>
          </a:p>
        </p:txBody>
      </p:sp>
    </p:spTree>
    <p:extLst>
      <p:ext uri="{BB962C8B-B14F-4D97-AF65-F5344CB8AC3E}">
        <p14:creationId xmlns:p14="http://schemas.microsoft.com/office/powerpoint/2010/main" val="12952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19C9-F8DF-4C4E-BE08-F7A88684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WALS Fees: The Base-</a:t>
            </a:r>
            <a:r>
              <a:rPr lang="en-US" dirty="0" err="1"/>
              <a:t>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E112-B99B-466C-A49F-0CC6E05A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“Base Fee”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This the minimum amount a library pays to buy into all those services.</a:t>
            </a:r>
          </a:p>
          <a:p>
            <a:pPr lvl="2"/>
            <a:r>
              <a:rPr lang="en-US" dirty="0"/>
              <a:t>$8,300 for 2022</a:t>
            </a:r>
          </a:p>
          <a:p>
            <a:pPr lvl="1"/>
            <a:r>
              <a:rPr lang="en-US" dirty="0"/>
              <a:t>Normally goes up every year.</a:t>
            </a:r>
          </a:p>
          <a:p>
            <a:pPr lvl="1"/>
            <a:r>
              <a:rPr lang="en-US" dirty="0"/>
              <a:t>Stayed flat for 2 years:</a:t>
            </a:r>
          </a:p>
          <a:p>
            <a:pPr lvl="2"/>
            <a:r>
              <a:rPr lang="en-US" dirty="0"/>
              <a:t>2020 because OPL restructured services and reduced costs; </a:t>
            </a:r>
          </a:p>
          <a:p>
            <a:pPr lvl="2"/>
            <a:r>
              <a:rPr lang="en-US" dirty="0"/>
              <a:t>2021 because of COVID.</a:t>
            </a:r>
          </a:p>
          <a:p>
            <a:pPr lvl="1"/>
            <a:r>
              <a:rPr lang="en-US" dirty="0"/>
              <a:t>Is for libraries whose “formula share” would be less than the Base Fee amount.</a:t>
            </a:r>
          </a:p>
        </p:txBody>
      </p:sp>
    </p:spTree>
    <p:extLst>
      <p:ext uri="{BB962C8B-B14F-4D97-AF65-F5344CB8AC3E}">
        <p14:creationId xmlns:p14="http://schemas.microsoft.com/office/powerpoint/2010/main" val="108242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9A68-08EE-4B49-8A24-EA54D887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F6E65-AF68-442F-8743-B5D36EBF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467378" cy="3714749"/>
          </a:xfrm>
          <a:ln>
            <a:noFill/>
          </a:ln>
        </p:spPr>
        <p:txBody>
          <a:bodyPr/>
          <a:lstStyle/>
          <a:p>
            <a:r>
              <a:rPr lang="en-US" dirty="0"/>
              <a:t>Fees based on “File Size” and Circulation</a:t>
            </a:r>
          </a:p>
          <a:p>
            <a:pPr lvl="1"/>
            <a:r>
              <a:rPr lang="en-US" dirty="0"/>
              <a:t>Used by many library consortia, vendors</a:t>
            </a:r>
          </a:p>
          <a:p>
            <a:pPr lvl="1"/>
            <a:r>
              <a:rPr lang="en-US" dirty="0"/>
              <a:t>Acts as a proxy for a library’s use of the system</a:t>
            </a:r>
          </a:p>
          <a:p>
            <a:pPr lvl="1"/>
            <a:r>
              <a:rPr lang="en-US" dirty="0"/>
              <a:t>Is a snapshot of the system taken when the budgeting process begins in June. </a:t>
            </a:r>
          </a:p>
          <a:p>
            <a:pPr lvl="1"/>
            <a:r>
              <a:rPr lang="en-US" dirty="0"/>
              <a:t>Gets averaged together so that Library Average Percentage is slightly more stable if circulation fluctuates radically.</a:t>
            </a:r>
          </a:p>
          <a:p>
            <a:pPr lvl="1"/>
            <a:r>
              <a:rPr lang="en-US" dirty="0"/>
              <a:t>This year we took the average of the past 3 years’ File Size and Circulation to smooth out the drop in Circulation due to COVID.</a:t>
            </a:r>
          </a:p>
        </p:txBody>
      </p:sp>
      <p:sp>
        <p:nvSpPr>
          <p:cNvPr id="5" name="Rectangle 4" descr="Bullseye">
            <a:extLst>
              <a:ext uri="{FF2B5EF4-FFF2-40B4-BE49-F238E27FC236}">
                <a16:creationId xmlns:a16="http://schemas.microsoft.com/office/drawing/2014/main" id="{679F0F83-0455-42D2-B391-0E4D668280BD}"/>
              </a:ext>
            </a:extLst>
          </p:cNvPr>
          <p:cNvSpPr/>
          <p:nvPr/>
        </p:nvSpPr>
        <p:spPr>
          <a:xfrm>
            <a:off x="3910146" y="748031"/>
            <a:ext cx="980437" cy="980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153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9A68-08EE-4B49-8A24-EA54D887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Data: File Size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F6E65-AF68-442F-8743-B5D36EBF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3746982" cy="3714749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/>
              <a:t>User Records</a:t>
            </a:r>
          </a:p>
          <a:p>
            <a:pPr lvl="1"/>
            <a:r>
              <a:rPr lang="en-US" dirty="0"/>
              <a:t>All Patrons—active or not</a:t>
            </a:r>
          </a:p>
          <a:p>
            <a:pPr lvl="1"/>
            <a:r>
              <a:rPr lang="en-US" dirty="0"/>
              <a:t>All Logins –WD-OX, MO-STAFF</a:t>
            </a:r>
          </a:p>
          <a:p>
            <a:pPr lvl="1"/>
            <a:r>
              <a:rPr lang="en-US" dirty="0"/>
              <a:t>All Test, Library Use, Dummy, </a:t>
            </a:r>
            <a:r>
              <a:rPr lang="en-US" dirty="0" err="1"/>
              <a:t>Bookclub</a:t>
            </a:r>
            <a:r>
              <a:rPr lang="en-US" dirty="0"/>
              <a:t> cards</a:t>
            </a:r>
          </a:p>
        </p:txBody>
      </p:sp>
      <p:sp>
        <p:nvSpPr>
          <p:cNvPr id="5" name="Rectangle 4" descr="Bullseye">
            <a:extLst>
              <a:ext uri="{FF2B5EF4-FFF2-40B4-BE49-F238E27FC236}">
                <a16:creationId xmlns:a16="http://schemas.microsoft.com/office/drawing/2014/main" id="{679F0F83-0455-42D2-B391-0E4D668280BD}"/>
              </a:ext>
            </a:extLst>
          </p:cNvPr>
          <p:cNvSpPr/>
          <p:nvPr/>
        </p:nvSpPr>
        <p:spPr>
          <a:xfrm>
            <a:off x="2782682" y="748031"/>
            <a:ext cx="980437" cy="980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A157E1-6397-47C9-83E3-1EB9B5D12755}"/>
              </a:ext>
            </a:extLst>
          </p:cNvPr>
          <p:cNvSpPr txBox="1">
            <a:spLocks/>
          </p:cNvSpPr>
          <p:nvPr/>
        </p:nvSpPr>
        <p:spPr>
          <a:xfrm>
            <a:off x="6915706" y="2076449"/>
            <a:ext cx="3746982" cy="3714749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Records</a:t>
            </a:r>
          </a:p>
          <a:p>
            <a:pPr lvl="1"/>
            <a:r>
              <a:rPr lang="en-US" dirty="0"/>
              <a:t>All Items—regardless of status</a:t>
            </a:r>
          </a:p>
          <a:p>
            <a:pPr lvl="1"/>
            <a:r>
              <a:rPr lang="en-US" dirty="0"/>
              <a:t>Includes Sales Items</a:t>
            </a:r>
          </a:p>
          <a:p>
            <a:pPr lvl="1"/>
            <a:r>
              <a:rPr lang="en-US" dirty="0"/>
              <a:t>Includes Events Items</a:t>
            </a: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AD5771E4-8D9C-413D-A1C3-94F2FBF99EC3}"/>
              </a:ext>
            </a:extLst>
          </p:cNvPr>
          <p:cNvSpPr/>
          <p:nvPr/>
        </p:nvSpPr>
        <p:spPr>
          <a:xfrm>
            <a:off x="5299304" y="3142695"/>
            <a:ext cx="977874" cy="107419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3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{1850A3FB-8DCF-4DBC-AD25-807FD3CA5CE3}tf11665031_win32</Template>
  <TotalTime>2156</TotalTime>
  <Words>1338</Words>
  <Application>Microsoft Office PowerPoint</Application>
  <PresentationFormat>Widescreen</PresentationFormat>
  <Paragraphs>154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 Nova</vt:lpstr>
      <vt:lpstr>Arial Nova Light</vt:lpstr>
      <vt:lpstr>Calibri</vt:lpstr>
      <vt:lpstr>Wingdings 2</vt:lpstr>
      <vt:lpstr>SlateVTI</vt:lpstr>
      <vt:lpstr>WALS Fees: DeMystified!</vt:lpstr>
      <vt:lpstr>WALS Fees: The Why What does my library get for my money?</vt:lpstr>
      <vt:lpstr>WALS Fees: The Why What does my library get for my money?</vt:lpstr>
      <vt:lpstr>WALS Fees: The Why What does my library get for my money?</vt:lpstr>
      <vt:lpstr>WALS Fees: The Why What does my library get for my money?</vt:lpstr>
      <vt:lpstr>WALS Fees: The Why What does my library get for my money?</vt:lpstr>
      <vt:lpstr>WALS Fees: The Base-ics</vt:lpstr>
      <vt:lpstr>The Data:</vt:lpstr>
      <vt:lpstr>The Data: File Size </vt:lpstr>
      <vt:lpstr>The Data: Circulation</vt:lpstr>
      <vt:lpstr>The Data: Circulation</vt:lpstr>
      <vt:lpstr>The Data: Circulation</vt:lpstr>
      <vt:lpstr>The Data: Circulation</vt:lpstr>
      <vt:lpstr>Library Percentage</vt:lpstr>
      <vt:lpstr>Library Average Percentage</vt:lpstr>
      <vt:lpstr>Library Average Percentage</vt:lpstr>
      <vt:lpstr>PowerPoint Presentation</vt:lpstr>
      <vt:lpstr>PowerPoint Presentation</vt:lpstr>
      <vt:lpstr>PowerPoint Presentation</vt:lpstr>
      <vt:lpstr>Questions: ??????????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WALS Fees DeMystified</dc:title>
  <dc:creator>Karla Smith</dc:creator>
  <cp:lastModifiedBy>Karla Smith</cp:lastModifiedBy>
  <cp:revision>15</cp:revision>
  <dcterms:created xsi:type="dcterms:W3CDTF">2021-08-24T18:15:59Z</dcterms:created>
  <dcterms:modified xsi:type="dcterms:W3CDTF">2021-09-03T17:41:45Z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